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7" r:id="rId4"/>
    <p:sldId id="263" r:id="rId5"/>
    <p:sldId id="258" r:id="rId6"/>
    <p:sldId id="266" r:id="rId7"/>
    <p:sldId id="267" r:id="rId8"/>
    <p:sldId id="272" r:id="rId9"/>
    <p:sldId id="273" r:id="rId10"/>
    <p:sldId id="274" r:id="rId11"/>
    <p:sldId id="271" r:id="rId12"/>
    <p:sldId id="268" r:id="rId13"/>
    <p:sldId id="270" r:id="rId14"/>
    <p:sldId id="260" r:id="rId15"/>
    <p:sldId id="259" r:id="rId16"/>
    <p:sldId id="261" r:id="rId17"/>
  </p:sldIdLst>
  <p:sldSz cx="18288000" cy="10287000"/>
  <p:notesSz cx="6858000" cy="9144000"/>
  <p:embeddedFontLst>
    <p:embeddedFont>
      <p:font typeface="Gmarket Sans Bold" panose="020B0600000101010101" charset="-127"/>
      <p:bold r:id="rId18"/>
    </p:embeddedFont>
    <p:embeddedFont>
      <p:font typeface="Gmarket Sans Light" panose="020B0600000101010101" charset="-127"/>
      <p:regular r:id="rId19"/>
    </p:embeddedFont>
    <p:embeddedFont>
      <p:font typeface="Gmarket Sans Medium" panose="020B0600000101010101" charset="-127"/>
      <p:regular r:id="rId20"/>
    </p:embeddedFont>
    <p:embeddedFont>
      <p:font typeface="Noto Sans CJK KR Medium" panose="020B0600000101010101" charset="-127"/>
      <p:bold r:id="rId21"/>
    </p:embeddedFont>
    <p:embeddedFont>
      <p:font typeface="Noto Sans CJK KR Regular" panose="020B0600000101010101" charset="-127"/>
      <p:regular r:id="rId22"/>
    </p:embeddedFont>
    <p:embeddedFont>
      <p:font typeface="Open Sans ExtraBold" panose="020B0906030804020204" pitchFamily="34" charset="0"/>
      <p:bold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97F40-24F5-4BE9-9FD0-E7319FBCC482}" v="21" dt="2025-02-03T02:27:14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manjinhwan/Gapi_Project1_PMS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0"/>
            <a:ext cx="187071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" y="6883400"/>
            <a:ext cx="19050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06500" y="5880100"/>
            <a:ext cx="17246600" cy="2781300"/>
          </a:xfrm>
          <a:prstGeom prst="rect">
            <a:avLst/>
          </a:prstGeom>
          <a:effectLst>
            <a:outerShdw blurRad="214019" dist="41275" dir="2700000">
              <a:srgbClr val="000000">
                <a:alpha val="10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0" i="0" u="none" strike="noStrike" spc="-100">
                <a:solidFill>
                  <a:srgbClr val="FFFFFF"/>
                </a:solidFill>
                <a:latin typeface="Gmarket Sans Medium"/>
              </a:rPr>
              <a:t>PMS(Project Management System) </a:t>
            </a:r>
          </a:p>
          <a:p>
            <a:pPr lvl="0" algn="l">
              <a:lnSpc>
                <a:spcPct val="99600"/>
              </a:lnSpc>
            </a:pPr>
            <a:r>
              <a:rPr lang="ko-KR" sz="6500" b="0" i="0" u="none" strike="noStrike" spc="-100">
                <a:solidFill>
                  <a:srgbClr val="FFFFFF"/>
                </a:solidFill>
                <a:ea typeface="Gmarket Sans Medium"/>
              </a:rPr>
              <a:t>웹페이지</a:t>
            </a:r>
            <a:r>
              <a:rPr lang="en-US" sz="65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6500" b="0" i="0" u="none" strike="noStrike" spc="-100">
                <a:solidFill>
                  <a:srgbClr val="FFFFFF"/>
                </a:solidFill>
                <a:ea typeface="Gmarket Sans Medium"/>
              </a:rPr>
              <a:t>개발</a:t>
            </a:r>
          </a:p>
          <a:p>
            <a:pPr lvl="0" algn="l">
              <a:lnSpc>
                <a:spcPct val="99600"/>
              </a:lnSpc>
            </a:pPr>
            <a:r>
              <a:rPr lang="en-US" sz="4400" b="0" i="0" u="none" strike="noStrike" spc="-100">
                <a:solidFill>
                  <a:srgbClr val="FFFFFF"/>
                </a:solidFill>
                <a:latin typeface="Gmarket Sans Light"/>
              </a:rPr>
              <a:t>2025.01.21 ~ 2025.02.13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4000" y="8877300"/>
            <a:ext cx="2882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김동현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Medium"/>
              </a:rPr>
              <a:t>  </a:t>
            </a: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김윤진</a:t>
            </a:r>
          </a:p>
          <a:p>
            <a:pPr lvl="0" algn="l">
              <a:lnSpc>
                <a:spcPct val="12865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박규태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Medium"/>
              </a:rPr>
              <a:t>  </a:t>
            </a: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최진환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6E7C6-15EA-A71B-16E0-CF9EAA1C3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3E1FA4-D073-6D1C-F88E-89141F37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1561D1D-269A-C44D-530A-AE553D30B259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Class Diagra</a:t>
            </a:r>
            <a:r>
              <a:rPr lang="en-US" altLang="ko-KR" sz="4100" spc="-100" dirty="0">
                <a:solidFill>
                  <a:srgbClr val="000000"/>
                </a:solidFill>
                <a:ea typeface="Gmarket Sans Light"/>
              </a:rPr>
              <a:t>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2F4A247-3B59-DE0F-9B56-9F9207B16A40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7C067-DD1F-5C2C-AC99-AA7CFBEE74D9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8" name="그림 7" descr="텍스트, 도표, 평면도, 번호이(가) 표시된 사진&#10;&#10;자동 생성된 설명">
            <a:extLst>
              <a:ext uri="{FF2B5EF4-FFF2-40B4-BE49-F238E27FC236}">
                <a16:creationId xmlns:a16="http://schemas.microsoft.com/office/drawing/2014/main" id="{453DDAB4-D0A3-E033-371C-EDAE9709A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61820"/>
            <a:ext cx="8991600" cy="81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4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420F-6A48-918D-671C-9E39D9DB4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827495-FB65-931D-E987-D8776D63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60A4545-9389-20A7-C145-58A2124BEB35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246E72-D2D3-A37D-0A4F-A9F9DDE2E6F5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5905A-CA1E-378C-FB93-128CA31514F4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26D912-AAAF-1AA5-70E5-8B8A07F6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68" y="1955800"/>
            <a:ext cx="12328264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1F1AC-4B08-2A7A-80A2-EF5ACBD4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15C571-D50B-B704-9243-25629B6E0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807A275-5E4B-80FD-4910-27DB632C5EDF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4AE75C8-14C8-FF30-EF8D-8BDA227EE49E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97A02-0246-3FD7-41FA-0B81888BE1E0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F56205-72E5-DDB5-4DA8-FC80A1EAA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68" y="1955800"/>
            <a:ext cx="12328264" cy="7277100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EB1CA74-25C0-DE7A-FEF5-8D9A433D6E03}"/>
              </a:ext>
            </a:extLst>
          </p:cNvPr>
          <p:cNvSpPr/>
          <p:nvPr/>
        </p:nvSpPr>
        <p:spPr>
          <a:xfrm>
            <a:off x="152400" y="2007393"/>
            <a:ext cx="3210175" cy="1778000"/>
          </a:xfrm>
          <a:prstGeom prst="wedgeRoundRectCallout">
            <a:avLst>
              <a:gd name="adj1" fmla="val 59896"/>
              <a:gd name="adj2" fmla="val 89439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{"name":"</a:t>
            </a:r>
            <a:r>
              <a:rPr lang="ko-KR" altLang="en-US" sz="2400" dirty="0"/>
              <a:t>김철수</a:t>
            </a:r>
            <a:r>
              <a:rPr lang="en-US" altLang="ko-KR" sz="2400" dirty="0"/>
              <a:t>“,</a:t>
            </a:r>
          </a:p>
          <a:p>
            <a:pPr algn="ctr"/>
            <a:r>
              <a:rPr lang="en-US" altLang="ko-KR" sz="2400" dirty="0"/>
              <a:t>"password":"1234"}</a:t>
            </a:r>
            <a:endParaRPr lang="ko-KR" altLang="en-US" sz="2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97A21408-1023-09EF-6C74-27A4DAB24E0C}"/>
              </a:ext>
            </a:extLst>
          </p:cNvPr>
          <p:cNvSpPr/>
          <p:nvPr/>
        </p:nvSpPr>
        <p:spPr>
          <a:xfrm>
            <a:off x="13868400" y="5084026"/>
            <a:ext cx="3864725" cy="1778000"/>
          </a:xfrm>
          <a:prstGeom prst="wedgeRoundRectCallout">
            <a:avLst>
              <a:gd name="adj1" fmla="val -101147"/>
              <a:gd name="adj2" fmla="val -55051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{"name":"</a:t>
            </a:r>
            <a:r>
              <a:rPr lang="ko-KR" altLang="en-US" sz="2400" dirty="0" err="1"/>
              <a:t>게임앱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"startdate":"2025-01-02"}</a:t>
            </a:r>
            <a:endParaRPr lang="ko-KR" altLang="en-US" sz="2400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4D7A1D66-A3F6-7A9E-7482-774A67216B18}"/>
              </a:ext>
            </a:extLst>
          </p:cNvPr>
          <p:cNvSpPr/>
          <p:nvPr/>
        </p:nvSpPr>
        <p:spPr>
          <a:xfrm>
            <a:off x="11277600" y="7277100"/>
            <a:ext cx="4876800" cy="2501900"/>
          </a:xfrm>
          <a:prstGeom prst="wedgeRoundRectCallout">
            <a:avLst>
              <a:gd name="adj1" fmla="val -91028"/>
              <a:gd name="adj2" fmla="val -23144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{"task":"</a:t>
            </a:r>
            <a:r>
              <a:rPr lang="ko-KR" altLang="en-US" sz="2400" dirty="0"/>
              <a:t>게임 그래픽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"status":"</a:t>
            </a:r>
            <a:r>
              <a:rPr lang="ko-KR" altLang="en-US" sz="2400" dirty="0"/>
              <a:t>진행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"startdate":"2025-01-05",</a:t>
            </a:r>
          </a:p>
          <a:p>
            <a:pPr algn="ctr"/>
            <a:r>
              <a:rPr lang="en-US" altLang="ko-KR" sz="2400" dirty="0"/>
              <a:t>"enddate":"2025-01-30"}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1564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E171-4BFA-9943-CF25-9022B07B1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CBF12D-A2B8-CE1E-418C-893AF175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6F38345-94C5-EC5A-462C-50AFC66A1701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06  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UI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정의서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0F511A-AA5E-7E71-D0CB-1A308C444778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001F4-38FA-F5D7-366C-2C35AF74E2A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9" name="그림 8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903E680-1F3F-B36C-308E-F929DD426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07760"/>
            <a:ext cx="14955684" cy="87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9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447800"/>
            <a:ext cx="7226300" cy="661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1905000"/>
            <a:ext cx="10541000" cy="403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6400" y="215900"/>
            <a:ext cx="11290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07  </a:t>
            </a:r>
            <a:r>
              <a:rPr lang="en-US" sz="4100" b="0" i="0" u="none" strike="noStrike" dirty="0">
                <a:solidFill>
                  <a:srgbClr val="000000"/>
                </a:solidFill>
                <a:latin typeface="Gmarket Sans Medium"/>
              </a:rPr>
              <a:t>MVC </a:t>
            </a:r>
            <a:r>
              <a:rPr lang="ko-KR" sz="4100" b="0" i="0" u="none" strike="noStrike" dirty="0">
                <a:solidFill>
                  <a:srgbClr val="000000"/>
                </a:solidFill>
                <a:ea typeface="Gmarket Sans Medium"/>
              </a:rPr>
              <a:t>패턴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00" y="8343900"/>
            <a:ext cx="7734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View : HTML/CSS,JavaScript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사용자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요청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Contoller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에게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넘겨주고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받은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값으로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UI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1000" y="6515100"/>
            <a:ext cx="9385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Contoller : JSP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View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로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부터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받은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Model(DAO)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에세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전달후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반환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값을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View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에게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Light"/>
              </a:rPr>
              <a:t>전달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07  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깃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레파</a:t>
            </a:r>
            <a:r>
              <a:rPr lang="ko-KR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지토리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&amp;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시연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43400" y="4991100"/>
            <a:ext cx="807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Gmarket Sans Light"/>
                <a:hlinkClick r:id="rId3"/>
              </a:rPr>
              <a:t>https://github.com/trumanjinhwan/Gapi_Project1_PMS.git</a:t>
            </a: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66EF7-B0CB-47C0-C330-30FF54FDB161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5283200"/>
            <a:ext cx="4572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340100" y="596900"/>
            <a:ext cx="10337800" cy="157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463800"/>
            <a:ext cx="61722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09000" y="3517900"/>
            <a:ext cx="7277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>
                <a:solidFill>
                  <a:srgbClr val="FFFFFF"/>
                </a:solidFill>
                <a:latin typeface="Gmarket Sans Medium"/>
              </a:rPr>
              <a:t>Chill</a:t>
            </a:r>
            <a:r>
              <a:rPr lang="ko-KR" sz="4100" b="0" i="0" u="none" strike="noStrike" spc="-100">
                <a:solidFill>
                  <a:srgbClr val="FFFFFF"/>
                </a:solidFill>
                <a:ea typeface="Gmarket Sans Medium"/>
              </a:rPr>
              <a:t>전팔기</a:t>
            </a:r>
            <a:r>
              <a:rPr lang="en-US" sz="4100" b="0" i="0" u="none" strike="noStrike" spc="-100">
                <a:solidFill>
                  <a:srgbClr val="FFFFFF"/>
                </a:solidFill>
                <a:latin typeface="Gmarket Sans Medium"/>
              </a:rPr>
              <a:t>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01100" y="5130800"/>
            <a:ext cx="7950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여러분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모두의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프로젝트를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응원합니다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67300" y="977900"/>
            <a:ext cx="7467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발표</a:t>
            </a:r>
            <a:r>
              <a:rPr lang="en-US" sz="50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들어주셔서</a:t>
            </a:r>
            <a:r>
              <a:rPr lang="en-US" sz="50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01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</a:rPr>
              <a:t>프로젝트 목표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000" dirty="0">
              <a:solidFill>
                <a:srgbClr val="000000"/>
              </a:solidFill>
              <a:latin typeface="Gmarket Sans Light"/>
            </a:endParaRPr>
          </a:p>
          <a:p>
            <a:pPr lvl="0" algn="ctr">
              <a:lnSpc>
                <a:spcPct val="996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67D3B-AFF9-4112-BC48-19CDFCD464F2}"/>
              </a:ext>
            </a:extLst>
          </p:cNvPr>
          <p:cNvSpPr txBox="1"/>
          <p:nvPr/>
        </p:nvSpPr>
        <p:spPr>
          <a:xfrm>
            <a:off x="1651000" y="9147464"/>
            <a:ext cx="14706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latin typeface="Gmarket Sans Light"/>
              </a:rPr>
              <a:t>누구나 쉽고 빠르게 프로젝트를 계획하고 실시간 일정 관리를 통해 팀원 간 협업을 극대화하는 </a:t>
            </a: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PMS</a:t>
            </a:r>
            <a:r>
              <a:rPr lang="ko-KR" altLang="en-US" sz="2000" b="1" dirty="0">
                <a:solidFill>
                  <a:srgbClr val="000000"/>
                </a:solidFill>
                <a:latin typeface="Gmarket Sans Light"/>
              </a:rPr>
              <a:t>를</a:t>
            </a:r>
            <a:r>
              <a:rPr lang="ko-KR" altLang="en-US" sz="2000" b="1" i="0" u="none" strike="noStrike" dirty="0">
                <a:solidFill>
                  <a:srgbClr val="000000"/>
                </a:solidFill>
                <a:latin typeface="Gmarket Sans Light"/>
              </a:rPr>
              <a:t> 개발한다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Gmarket Sans Light"/>
              </a:rPr>
              <a:t>.</a:t>
            </a:r>
            <a:endParaRPr lang="en-US" sz="2000" b="1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1026" name="Picture 2" descr="Project Management System Overview: Features &amp; Benefits">
            <a:extLst>
              <a:ext uri="{FF2B5EF4-FFF2-40B4-BE49-F238E27FC236}">
                <a16:creationId xmlns:a16="http://schemas.microsoft.com/office/drawing/2014/main" id="{AA34DC04-5E22-4AFA-9B9A-B81A5E0F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14500"/>
            <a:ext cx="10287000" cy="56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4D355-5DEF-4EE1-9947-3081A1389AE5}"/>
              </a:ext>
            </a:extLst>
          </p:cNvPr>
          <p:cNvSpPr txBox="1"/>
          <p:nvPr/>
        </p:nvSpPr>
        <p:spPr>
          <a:xfrm>
            <a:off x="1600200" y="8148204"/>
            <a:ext cx="15773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Gmarket Sans Light"/>
              </a:rPr>
              <a:t>PMS</a:t>
            </a:r>
            <a:r>
              <a:rPr lang="ko-KR" altLang="en-US" sz="2000" b="1" dirty="0">
                <a:solidFill>
                  <a:srgbClr val="000000"/>
                </a:solidFill>
                <a:latin typeface="Gmarket Sans Light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?</a:t>
            </a:r>
          </a:p>
          <a:p>
            <a:pPr lvl="0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	-&gt; </a:t>
            </a:r>
            <a:r>
              <a:rPr lang="ko-KR" altLang="en-US" b="1" dirty="0"/>
              <a:t>프로젝트 진행 현황과 성과물의 체계적인 관리 뿐만 아니라 시스템화를 통한 프로젝트 관리의 용이성을 확보하여 업무 생산성을 향상</a:t>
            </a:r>
            <a:r>
              <a:rPr lang="en-US" altLang="ko-KR" b="1" dirty="0"/>
              <a:t>.</a:t>
            </a: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6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02  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업무</a:t>
            </a:r>
            <a:r>
              <a:rPr lang="en-US" sz="4100" b="0" i="0" u="none" strike="noStrike" spc="-1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계획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336800"/>
            <a:ext cx="2628900" cy="105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2336800"/>
            <a:ext cx="5359400" cy="105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2552700"/>
            <a:ext cx="1841500" cy="127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2311400"/>
            <a:ext cx="3200400" cy="105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2311400"/>
            <a:ext cx="3873500" cy="1054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3987800"/>
            <a:ext cx="26289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3987800"/>
            <a:ext cx="53594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4203700"/>
            <a:ext cx="1892300" cy="127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3962400"/>
            <a:ext cx="3200400" cy="1054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3962400"/>
            <a:ext cx="3873500" cy="1054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638800"/>
            <a:ext cx="2628900" cy="105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5638800"/>
            <a:ext cx="53594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5854700"/>
            <a:ext cx="1892300" cy="127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5613400"/>
            <a:ext cx="3200400" cy="1054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5613400"/>
            <a:ext cx="3873500" cy="1054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7289800"/>
            <a:ext cx="2628900" cy="1054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7289800"/>
            <a:ext cx="53594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0" y="7467600"/>
            <a:ext cx="21590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7264400"/>
            <a:ext cx="3200400" cy="105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7264400"/>
            <a:ext cx="3873500" cy="105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8940800"/>
            <a:ext cx="2628900" cy="1054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8940800"/>
            <a:ext cx="5359400" cy="1054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9156700"/>
            <a:ext cx="2197100" cy="1270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8928100"/>
            <a:ext cx="3200400" cy="1054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8928100"/>
            <a:ext cx="3873500" cy="1054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8669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업무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단계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817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업무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내용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267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기간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09700" y="1574800"/>
            <a:ext cx="129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담당자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0700" y="2501900"/>
            <a:ext cx="51435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6100" y="4152900"/>
            <a:ext cx="5181600" cy="939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5200" y="5803900"/>
            <a:ext cx="6019800" cy="939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0500" y="7467600"/>
            <a:ext cx="55118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0300" y="9131300"/>
            <a:ext cx="5829300" cy="939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93500" y="4152900"/>
            <a:ext cx="5727700" cy="927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97000" y="5803900"/>
            <a:ext cx="1638300" cy="927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31900" y="7480300"/>
            <a:ext cx="2146300" cy="927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4300" y="2501900"/>
            <a:ext cx="38481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28600" y="2489200"/>
            <a:ext cx="3644900" cy="927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47200" y="4152900"/>
            <a:ext cx="3479800" cy="927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96400" y="5651500"/>
            <a:ext cx="3479800" cy="1181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8000" y="7467600"/>
            <a:ext cx="3454400" cy="927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98000" y="9067800"/>
            <a:ext cx="3454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200" y="7747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1" i="0" u="none" strike="noStrike" dirty="0">
                <a:solidFill>
                  <a:srgbClr val="3D5752"/>
                </a:solidFill>
                <a:latin typeface="Open Sans ExtraBold"/>
              </a:rPr>
              <a:t>GANTT  CHART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39741"/>
              </p:ext>
            </p:extLst>
          </p:nvPr>
        </p:nvGraphicFramePr>
        <p:xfrm>
          <a:off x="240159" y="1945409"/>
          <a:ext cx="17983191" cy="7289800"/>
        </p:xfrm>
        <a:graphic>
          <a:graphicData uri="http://schemas.openxmlformats.org/drawingml/2006/table">
            <a:tbl>
              <a:tblPr/>
              <a:tblGrid>
                <a:gridCol w="460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68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08721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47337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50566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54495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52392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1" u="none" dirty="0" err="1"/>
                        <a:t>Gapi_PMS</a:t>
                      </a:r>
                      <a:r>
                        <a:rPr lang="en-US" sz="1800" b="1" u="none" dirty="0"/>
                        <a:t> Project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1/26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1/30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1/31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</a:t>
                      </a:r>
                      <a:endParaRPr lang="en-US" sz="15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2/6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1" dirty="0"/>
                        <a:t>요구사항 분석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1" dirty="0"/>
                        <a:t>기능 정의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1" dirty="0"/>
                        <a:t>UML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1" dirty="0"/>
                        <a:t>UI/UX</a:t>
                      </a:r>
                      <a:r>
                        <a:rPr lang="ko-KR" altLang="en-US" sz="1600" b="1" dirty="0"/>
                        <a:t> 정의서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1" dirty="0"/>
                        <a:t>DB  </a:t>
                      </a:r>
                      <a:r>
                        <a:rPr lang="ko-KR" altLang="en-US" sz="1600" b="1" dirty="0"/>
                        <a:t>설계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시스템 </a:t>
                      </a:r>
                      <a:r>
                        <a:rPr lang="ko-KR" altLang="en-US" sz="1600" b="1" dirty="0" err="1"/>
                        <a:t>아키텍쳐</a:t>
                      </a:r>
                      <a:r>
                        <a:rPr lang="ko-KR" altLang="en-US" sz="1600" b="1" dirty="0"/>
                        <a:t> 설계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 err="1"/>
                        <a:t>프론트엔드</a:t>
                      </a:r>
                      <a:r>
                        <a:rPr lang="ko-KR" altLang="en-US" sz="1600" b="1" dirty="0"/>
                        <a:t> 개발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 err="1"/>
                        <a:t>백엔드</a:t>
                      </a:r>
                      <a:r>
                        <a:rPr lang="ko-KR" altLang="en-US" sz="1600" b="1" dirty="0"/>
                        <a:t> 개발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테스트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서버 배포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모니터링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유지보수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13.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14.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15.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4284"/>
            <a:ext cx="18288000" cy="21018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12900" y="8559800"/>
            <a:ext cx="47117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1" i="0" u="none" strike="noStrike" dirty="0">
              <a:solidFill>
                <a:srgbClr val="C9B7A6"/>
              </a:solidFill>
              <a:latin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54100" y="8712200"/>
            <a:ext cx="2413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1" i="0" u="none" strike="noStrike" dirty="0">
              <a:solidFill>
                <a:srgbClr val="BBCECB"/>
              </a:solidFill>
              <a:latin typeface="Noto Sans CJK KR Regular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BBA60CE0-F7F2-470D-B5D6-53D206FA0C40}"/>
              </a:ext>
            </a:extLst>
          </p:cNvPr>
          <p:cNvSpPr txBox="1"/>
          <p:nvPr/>
        </p:nvSpPr>
        <p:spPr>
          <a:xfrm>
            <a:off x="10160000" y="8731250"/>
            <a:ext cx="2679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C9B7A6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03  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팀원</a:t>
            </a:r>
            <a:r>
              <a:rPr lang="en-US" sz="4100" b="0" i="0" u="none" strike="noStrike" spc="-1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역할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206500" y="4508500"/>
          <a:ext cx="3771900" cy="3657600"/>
        </p:xfrm>
        <a:graphic>
          <a:graphicData uri="http://schemas.openxmlformats.org/drawingml/2006/table">
            <a:tbl>
              <a:tblPr/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0">
                <a:tc>
                  <a:txBody>
                    <a:bodyPr/>
                    <a:lstStyle/>
                    <a:p>
                      <a:pPr lvl="0" algn="ctr">
                        <a:lnSpc>
                          <a:spcPct val="152720"/>
                        </a:lnSpc>
                        <a:defRPr/>
                      </a:pPr>
                      <a:endParaRPr lang="en-US" sz="1100" dirty="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endParaRPr lang="en-US" sz="1100" dirty="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endParaRPr lang="en-US" sz="1100" dirty="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r>
                        <a:rPr lang="ko-KR" sz="2100" b="0" i="0" u="none" strike="noStrike" dirty="0" err="1">
                          <a:solidFill>
                            <a:srgbClr val="222222"/>
                          </a:solidFill>
                          <a:ea typeface="Gmarket Sans Bold"/>
                        </a:rPr>
                        <a:t>프론트앤드</a:t>
                      </a:r>
                      <a:r>
                        <a:rPr lang="en-US" sz="2100" b="0" i="0" u="none" strike="noStrike" dirty="0">
                          <a:solidFill>
                            <a:srgbClr val="222222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100" b="0" i="0" u="none" strike="noStrike" dirty="0">
                          <a:solidFill>
                            <a:srgbClr val="222222"/>
                          </a:solidFill>
                          <a:ea typeface="Gmarket Sans Bold"/>
                        </a:rPr>
                        <a:t>개발자</a:t>
                      </a:r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156200" y="4508500"/>
          <a:ext cx="3771900" cy="3657600"/>
        </p:xfrm>
        <a:graphic>
          <a:graphicData uri="http://schemas.openxmlformats.org/drawingml/2006/table">
            <a:tbl>
              <a:tblPr/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0">
                <a:tc>
                  <a:txBody>
                    <a:bodyPr/>
                    <a:lstStyle/>
                    <a:p>
                      <a:pPr lvl="0" algn="ctr">
                        <a:lnSpc>
                          <a:spcPct val="152720"/>
                        </a:lnSpc>
                        <a:defRPr/>
                      </a:pPr>
                      <a:endParaRPr lang="en-US" sz="110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endParaRPr lang="en-US" sz="110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endParaRPr lang="en-US" sz="110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r>
                        <a:rPr lang="ko-KR" sz="2000" b="0" i="0" u="none" strike="noStrike">
                          <a:solidFill>
                            <a:srgbClr val="222222"/>
                          </a:solidFill>
                          <a:ea typeface="Gmarket Sans Bold"/>
                        </a:rPr>
                        <a:t>백앤드</a:t>
                      </a:r>
                      <a:r>
                        <a:rPr lang="en-US" sz="2000" b="0" i="0" u="none" strike="noStrike">
                          <a:solidFill>
                            <a:srgbClr val="222222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222222"/>
                          </a:solidFill>
                          <a:ea typeface="Gmarket Sans Bold"/>
                        </a:rPr>
                        <a:t>개발자</a:t>
                      </a:r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105900" y="4508500"/>
          <a:ext cx="3771900" cy="3657600"/>
        </p:xfrm>
        <a:graphic>
          <a:graphicData uri="http://schemas.openxmlformats.org/drawingml/2006/table">
            <a:tbl>
              <a:tblPr/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0">
                <a:tc>
                  <a:txBody>
                    <a:bodyPr/>
                    <a:lstStyle/>
                    <a:p>
                      <a:pPr lvl="0" algn="ctr">
                        <a:lnSpc>
                          <a:spcPct val="152720"/>
                        </a:lnSpc>
                        <a:defRPr/>
                      </a:pPr>
                      <a:endParaRPr lang="en-US" sz="110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endParaRPr lang="en-US" sz="110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endParaRPr lang="en-US" sz="110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r>
                        <a:rPr lang="ko-KR" sz="2000" b="0" i="0" u="none" strike="noStrike">
                          <a:solidFill>
                            <a:srgbClr val="222222"/>
                          </a:solidFill>
                          <a:ea typeface="Gmarket Sans Bold"/>
                        </a:rPr>
                        <a:t>데이터베이스</a:t>
                      </a:r>
                      <a:r>
                        <a:rPr lang="en-US" sz="2000" b="0" i="0" u="none" strike="noStrike">
                          <a:solidFill>
                            <a:srgbClr val="222222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222222"/>
                          </a:solidFill>
                          <a:ea typeface="Gmarket Sans Bold"/>
                        </a:rPr>
                        <a:t>관리자</a:t>
                      </a:r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068300" y="4508500"/>
          <a:ext cx="3771900" cy="3657600"/>
        </p:xfrm>
        <a:graphic>
          <a:graphicData uri="http://schemas.openxmlformats.org/drawingml/2006/table">
            <a:tbl>
              <a:tblPr/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0">
                <a:tc>
                  <a:txBody>
                    <a:bodyPr/>
                    <a:lstStyle/>
                    <a:p>
                      <a:pPr lvl="0" algn="ctr">
                        <a:lnSpc>
                          <a:spcPct val="152720"/>
                        </a:lnSpc>
                        <a:defRPr/>
                      </a:pPr>
                      <a:endParaRPr lang="en-US" sz="110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endParaRPr lang="en-US" sz="110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endParaRPr lang="en-US" sz="110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endParaRPr lang="en-US" sz="1100"/>
                    </a:p>
                    <a:p>
                      <a:pPr lvl="0" algn="ctr">
                        <a:lnSpc>
                          <a:spcPct val="152720"/>
                        </a:lnSpc>
                      </a:pPr>
                      <a:r>
                        <a:rPr lang="ko-KR" sz="2000" b="0" i="0" u="none" strike="noStrike">
                          <a:solidFill>
                            <a:srgbClr val="222222"/>
                          </a:solidFill>
                          <a:ea typeface="Gmarket Sans Bold"/>
                        </a:rPr>
                        <a:t>프로젝트</a:t>
                      </a:r>
                      <a:r>
                        <a:rPr lang="en-US" sz="2000" b="0" i="0" u="none" strike="noStrike">
                          <a:solidFill>
                            <a:srgbClr val="222222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222222"/>
                          </a:solidFill>
                          <a:ea typeface="Gmarket Sans Bold"/>
                        </a:rPr>
                        <a:t>매니저</a:t>
                      </a:r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3695700"/>
            <a:ext cx="37846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3695700"/>
            <a:ext cx="3784600" cy="58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3695700"/>
            <a:ext cx="37846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300" y="3695700"/>
            <a:ext cx="37846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657600"/>
            <a:ext cx="3416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3657600"/>
            <a:ext cx="3403600" cy="87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3200" y="3644900"/>
            <a:ext cx="3403600" cy="914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2900" y="3657600"/>
            <a:ext cx="34036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7BD80-8E41-9BD4-3454-45FCBDC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740C37-4376-339A-840B-5A77F919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D7FD43D-F139-4861-2E3B-B20C16E3F648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</a:t>
            </a:r>
            <a:r>
              <a:rPr lang="en-US" altLang="ko-KR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Usecase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Diagram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1E4DB8D-E07C-297C-7D9F-BB0CD9935296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9AA2A-7D15-8BF5-A7BC-339A1FFA49F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2404B-4276-DA48-A3E3-B9881A389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68" y="1638300"/>
            <a:ext cx="12425363" cy="76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1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770E5-85EA-5623-95E6-65ABC78B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C9F9F8-B560-189D-3E1D-A4C1B6AC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5C84CB1-0479-CBD0-9239-53DFA6B8DCE3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521C0B-A5F7-CED5-6F49-0288C91933BD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53992-AF7D-A465-207B-E7667CE76773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FECB1D-EA17-3B56-743C-A01418B3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335606"/>
            <a:ext cx="7391400" cy="89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3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4C6E0-DBAC-F594-F361-1E4AFE1A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45E355-9D95-3687-E4AF-A929118A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1352721-6894-33FD-5440-3366F3383310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3126283-B5CA-C70D-F93F-F8A939A1D4D1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FC7EC-FF6D-BA34-1BA8-BFDC4D67275A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2168B-E188-F5E7-9A1C-9B5BC1C0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04686"/>
            <a:ext cx="7391400" cy="89395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6EEE26-AD31-8D30-10FA-4E544F3EE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945" y="1228271"/>
            <a:ext cx="7512955" cy="90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1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9CEC-5BBB-00D5-6C5C-F6C6FBF7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1CB71F-6919-5B6C-D97E-C1823847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755BE60-3F9D-199E-2A80-D30791C0A24D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4458A7-1D83-A77C-FE74-236AB2C334C9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425F5-5B35-15E3-BA5C-ED516D451E38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9F811-2368-2D48-A24C-FDBC4A46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733363"/>
            <a:ext cx="12115800" cy="715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05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327</Words>
  <Application>Microsoft Office PowerPoint</Application>
  <PresentationFormat>사용자 지정</PresentationFormat>
  <Paragraphs>116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Gmarket Sans Light</vt:lpstr>
      <vt:lpstr>Calibri</vt:lpstr>
      <vt:lpstr>Gmarket Sans Bold</vt:lpstr>
      <vt:lpstr>Open Sans ExtraBold</vt:lpstr>
      <vt:lpstr>Noto Sans CJK KR Regular</vt:lpstr>
      <vt:lpstr>Noto Sans CJK KR Medium</vt:lpstr>
      <vt:lpstr>Arial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박규태</dc:creator>
  <cp:lastModifiedBy>규태 박</cp:lastModifiedBy>
  <cp:revision>24</cp:revision>
  <dcterms:created xsi:type="dcterms:W3CDTF">2006-08-16T00:00:00Z</dcterms:created>
  <dcterms:modified xsi:type="dcterms:W3CDTF">2025-02-05T05:16:46Z</dcterms:modified>
</cp:coreProperties>
</file>